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61" r:id="rId4"/>
    <p:sldId id="259" r:id="rId5"/>
    <p:sldId id="260" r:id="rId6"/>
    <p:sldId id="257" r:id="rId7"/>
    <p:sldId id="264" r:id="rId8"/>
    <p:sldId id="265" r:id="rId9"/>
    <p:sldId id="262" r:id="rId10"/>
    <p:sldId id="263"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66100AFF-C6B5-42FF-86EE-D91E1681C5FC}" type="datetimeFigureOut">
              <a:rPr lang="en-US" smtClean="0"/>
              <a:t>10/10/2017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FDE276-0486-49CC-87B5-B761F2D8A5C9}"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429433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6100AFF-C6B5-42FF-86EE-D91E1681C5FC}" type="datetimeFigureOut">
              <a:rPr lang="en-US" smtClean="0"/>
              <a:t>10/10/2017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FDE276-0486-49CC-87B5-B761F2D8A5C9}" type="slidenum">
              <a:rPr lang="en-US" smtClean="0"/>
              <a:t>‹#›</a:t>
            </a:fld>
            <a:endParaRPr lang="en-US"/>
          </a:p>
        </p:txBody>
      </p:sp>
    </p:spTree>
    <p:extLst>
      <p:ext uri="{BB962C8B-B14F-4D97-AF65-F5344CB8AC3E}">
        <p14:creationId xmlns:p14="http://schemas.microsoft.com/office/powerpoint/2010/main" val="5713439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6100AFF-C6B5-42FF-86EE-D91E1681C5FC}" type="datetimeFigureOut">
              <a:rPr lang="en-US" smtClean="0"/>
              <a:t>10/10/2017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FDE276-0486-49CC-87B5-B761F2D8A5C9}"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907834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6100AFF-C6B5-42FF-86EE-D91E1681C5FC}" type="datetimeFigureOut">
              <a:rPr lang="en-US" smtClean="0"/>
              <a:t>10/10/2017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FDE276-0486-49CC-87B5-B761F2D8A5C9}" type="slidenum">
              <a:rPr lang="en-US" smtClean="0"/>
              <a:t>‹#›</a:t>
            </a:fld>
            <a:endParaRPr lang="en-US"/>
          </a:p>
        </p:txBody>
      </p:sp>
    </p:spTree>
    <p:extLst>
      <p:ext uri="{BB962C8B-B14F-4D97-AF65-F5344CB8AC3E}">
        <p14:creationId xmlns:p14="http://schemas.microsoft.com/office/powerpoint/2010/main" val="31221821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6100AFF-C6B5-42FF-86EE-D91E1681C5FC}" type="datetimeFigureOut">
              <a:rPr lang="en-US" smtClean="0"/>
              <a:t>10/10/2017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FDE276-0486-49CC-87B5-B761F2D8A5C9}"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583948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6100AFF-C6B5-42FF-86EE-D91E1681C5FC}" type="datetimeFigureOut">
              <a:rPr lang="en-US" smtClean="0"/>
              <a:t>10/10/2017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FDE276-0486-49CC-87B5-B761F2D8A5C9}" type="slidenum">
              <a:rPr lang="en-US" smtClean="0"/>
              <a:t>‹#›</a:t>
            </a:fld>
            <a:endParaRPr lang="en-US"/>
          </a:p>
        </p:txBody>
      </p:sp>
    </p:spTree>
    <p:extLst>
      <p:ext uri="{BB962C8B-B14F-4D97-AF65-F5344CB8AC3E}">
        <p14:creationId xmlns:p14="http://schemas.microsoft.com/office/powerpoint/2010/main" val="30053665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6100AFF-C6B5-42FF-86EE-D91E1681C5FC}" type="datetimeFigureOut">
              <a:rPr lang="en-US" smtClean="0"/>
              <a:t>10/10/2017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8FDE276-0486-49CC-87B5-B761F2D8A5C9}" type="slidenum">
              <a:rPr lang="en-US" smtClean="0"/>
              <a:t>‹#›</a:t>
            </a:fld>
            <a:endParaRPr lang="en-US"/>
          </a:p>
        </p:txBody>
      </p:sp>
    </p:spTree>
    <p:extLst>
      <p:ext uri="{BB962C8B-B14F-4D97-AF65-F5344CB8AC3E}">
        <p14:creationId xmlns:p14="http://schemas.microsoft.com/office/powerpoint/2010/main" val="36328367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6100AFF-C6B5-42FF-86EE-D91E1681C5FC}" type="datetimeFigureOut">
              <a:rPr lang="en-US" smtClean="0"/>
              <a:t>10/10/2017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8FDE276-0486-49CC-87B5-B761F2D8A5C9}" type="slidenum">
              <a:rPr lang="en-US" smtClean="0"/>
              <a:t>‹#›</a:t>
            </a:fld>
            <a:endParaRPr lang="en-US"/>
          </a:p>
        </p:txBody>
      </p:sp>
    </p:spTree>
    <p:extLst>
      <p:ext uri="{BB962C8B-B14F-4D97-AF65-F5344CB8AC3E}">
        <p14:creationId xmlns:p14="http://schemas.microsoft.com/office/powerpoint/2010/main" val="5943136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100AFF-C6B5-42FF-86EE-D91E1681C5FC}" type="datetimeFigureOut">
              <a:rPr lang="en-US" smtClean="0"/>
              <a:t>10/10/2017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8FDE276-0486-49CC-87B5-B761F2D8A5C9}" type="slidenum">
              <a:rPr lang="en-US" smtClean="0"/>
              <a:t>‹#›</a:t>
            </a:fld>
            <a:endParaRPr lang="en-US"/>
          </a:p>
        </p:txBody>
      </p:sp>
    </p:spTree>
    <p:extLst>
      <p:ext uri="{BB962C8B-B14F-4D97-AF65-F5344CB8AC3E}">
        <p14:creationId xmlns:p14="http://schemas.microsoft.com/office/powerpoint/2010/main" val="5989301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66100AFF-C6B5-42FF-86EE-D91E1681C5FC}" type="datetimeFigureOut">
              <a:rPr lang="en-US" smtClean="0"/>
              <a:t>10/10/2017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FDE276-0486-49CC-87B5-B761F2D8A5C9}" type="slidenum">
              <a:rPr lang="en-US" smtClean="0"/>
              <a:t>‹#›</a:t>
            </a:fld>
            <a:endParaRPr lang="en-US"/>
          </a:p>
        </p:txBody>
      </p:sp>
    </p:spTree>
    <p:extLst>
      <p:ext uri="{BB962C8B-B14F-4D97-AF65-F5344CB8AC3E}">
        <p14:creationId xmlns:p14="http://schemas.microsoft.com/office/powerpoint/2010/main" val="38452961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6100AFF-C6B5-42FF-86EE-D91E1681C5FC}" type="datetimeFigureOut">
              <a:rPr lang="en-US" smtClean="0"/>
              <a:t>10/10/2017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FDE276-0486-49CC-87B5-B761F2D8A5C9}"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099009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66100AFF-C6B5-42FF-86EE-D91E1681C5FC}" type="datetimeFigureOut">
              <a:rPr lang="en-US" smtClean="0"/>
              <a:t>10/10/2017</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38FDE276-0486-49CC-87B5-B761F2D8A5C9}"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193134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How to Analyze text</a:t>
            </a:r>
            <a:endParaRPr lang="en-US" dirty="0"/>
          </a:p>
        </p:txBody>
      </p:sp>
      <p:sp>
        <p:nvSpPr>
          <p:cNvPr id="3" name="Subtitle 2"/>
          <p:cNvSpPr>
            <a:spLocks noGrp="1"/>
          </p:cNvSpPr>
          <p:nvPr>
            <p:ph type="subTitle" idx="1"/>
          </p:nvPr>
        </p:nvSpPr>
        <p:spPr/>
        <p:txBody>
          <a:bodyPr/>
          <a:lstStyle/>
          <a:p>
            <a:r>
              <a:rPr lang="en-US" dirty="0" smtClean="0"/>
              <a:t>By Mrs. </a:t>
            </a:r>
            <a:r>
              <a:rPr lang="en-US" dirty="0" err="1" smtClean="0"/>
              <a:t>Opaleski-DiMeo</a:t>
            </a:r>
            <a:endParaRPr lang="en-US" dirty="0"/>
          </a:p>
        </p:txBody>
      </p:sp>
    </p:spTree>
    <p:extLst>
      <p:ext uri="{BB962C8B-B14F-4D97-AF65-F5344CB8AC3E}">
        <p14:creationId xmlns:p14="http://schemas.microsoft.com/office/powerpoint/2010/main" val="39752862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on </a:t>
            </a:r>
            <a:r>
              <a:rPr lang="en-US" dirty="0" err="1" smtClean="0"/>
              <a:t>james</a:t>
            </a:r>
            <a:r>
              <a:rPr lang="en-US" dirty="0" smtClean="0"/>
              <a:t> </a:t>
            </a:r>
            <a:r>
              <a:rPr lang="en-US" dirty="0" err="1" smtClean="0"/>
              <a:t>mcbride’s</a:t>
            </a:r>
            <a:r>
              <a:rPr lang="en-US" dirty="0" smtClean="0"/>
              <a:t> color of water</a:t>
            </a:r>
            <a:endParaRPr lang="en-US" dirty="0"/>
          </a:p>
        </p:txBody>
      </p:sp>
      <p:sp>
        <p:nvSpPr>
          <p:cNvPr id="3" name="Content Placeholder 2"/>
          <p:cNvSpPr>
            <a:spLocks noGrp="1"/>
          </p:cNvSpPr>
          <p:nvPr>
            <p:ph idx="1"/>
          </p:nvPr>
        </p:nvSpPr>
        <p:spPr/>
        <p:txBody>
          <a:bodyPr/>
          <a:lstStyle/>
          <a:p>
            <a:r>
              <a:rPr lang="en-US" dirty="0"/>
              <a:t>The image of running that McBride uses here and elsewhere supports his understanding of his mother as someone who does not stop and consider what is happening in her life yet is able to move ahead. Movement provides the solution, although a temporary one, and preserves her sanity. Discrete moments of action preserve her sense of her own strength and offer her new alternatives for the future. Even McBride’s sentence structure in the paragraph about his mother’s running supports the effectiveness of her spurts of action without reflection. Although varying in length, each of the last seven sentences of the paragraph begins with the subject “She” and an active verb such as “rode,” “walked,” “took,” “grasp” and “ran.” The section is choppy, repetitive and yet clear, as if to reinforce Ruth’s unconscious insistence on movement as a means of coping with the difficulties of her life.</a:t>
            </a:r>
          </a:p>
          <a:p>
            <a:endParaRPr lang="en-US" dirty="0"/>
          </a:p>
        </p:txBody>
      </p:sp>
    </p:spTree>
    <p:extLst>
      <p:ext uri="{BB962C8B-B14F-4D97-AF65-F5344CB8AC3E}">
        <p14:creationId xmlns:p14="http://schemas.microsoft.com/office/powerpoint/2010/main" val="37437548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analysis?</a:t>
            </a: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
            </a:pPr>
            <a:r>
              <a:rPr lang="en-US" b="1" dirty="0" smtClean="0"/>
              <a:t>Expository </a:t>
            </a:r>
            <a:r>
              <a:rPr lang="en-US" b="1" dirty="0"/>
              <a:t>writing</a:t>
            </a:r>
            <a:r>
              <a:rPr lang="en-US" dirty="0"/>
              <a:t> answers the "who," "what," "where," </a:t>
            </a:r>
            <a:r>
              <a:rPr lang="en-US" dirty="0" smtClean="0"/>
              <a:t>and </a:t>
            </a:r>
            <a:r>
              <a:rPr lang="en-US" dirty="0"/>
              <a:t>"how" questions. It often tends to summarize the text. </a:t>
            </a:r>
            <a:endParaRPr lang="en-US" dirty="0" smtClean="0"/>
          </a:p>
          <a:p>
            <a:pPr>
              <a:buFont typeface="Wingdings" panose="05000000000000000000" pitchFamily="2" charset="2"/>
              <a:buChar char="§"/>
            </a:pPr>
            <a:r>
              <a:rPr lang="en-US" b="1" dirty="0" smtClean="0"/>
              <a:t>Analytical </a:t>
            </a:r>
            <a:r>
              <a:rPr lang="en-US" b="1" dirty="0"/>
              <a:t>writing</a:t>
            </a:r>
            <a:r>
              <a:rPr lang="en-US" dirty="0"/>
              <a:t>, </a:t>
            </a:r>
            <a:r>
              <a:rPr lang="en-US" dirty="0" smtClean="0"/>
              <a:t>however, focuses on answering “how” and  </a:t>
            </a:r>
            <a:r>
              <a:rPr lang="en-US" dirty="0"/>
              <a:t>"why" question. When </a:t>
            </a:r>
            <a:r>
              <a:rPr lang="en-US" dirty="0" smtClean="0"/>
              <a:t>you </a:t>
            </a:r>
            <a:r>
              <a:rPr lang="en-US" dirty="0"/>
              <a:t>consider the question, </a:t>
            </a:r>
            <a:r>
              <a:rPr lang="en-US" dirty="0" smtClean="0"/>
              <a:t>“How did the author accomplish his/her purpose?” and  "Why </a:t>
            </a:r>
            <a:r>
              <a:rPr lang="en-US" dirty="0"/>
              <a:t>is this point important?", it pushes </a:t>
            </a:r>
            <a:r>
              <a:rPr lang="en-US" dirty="0" smtClean="0"/>
              <a:t>you </a:t>
            </a:r>
            <a:r>
              <a:rPr lang="en-US" dirty="0"/>
              <a:t>beyond mere description into ideas that are convincing, argumentative, and defend a </a:t>
            </a:r>
            <a:r>
              <a:rPr lang="en-US" dirty="0" smtClean="0"/>
              <a:t>position.</a:t>
            </a:r>
          </a:p>
          <a:p>
            <a:pPr>
              <a:buFont typeface="Wingdings" panose="05000000000000000000" pitchFamily="2" charset="2"/>
              <a:buChar char="§"/>
            </a:pPr>
            <a:r>
              <a:rPr lang="en-US" dirty="0"/>
              <a:t>Rather than simply dropping in quotations and expecting their significance and relevance to your argument to be self-evident, you need to provide sufficient analysis of the passage. Remember that your over-riding goal of analysis writing is to demonstrate some new understanding of the text.</a:t>
            </a:r>
          </a:p>
          <a:p>
            <a:endParaRPr lang="en-US" dirty="0"/>
          </a:p>
        </p:txBody>
      </p:sp>
    </p:spTree>
    <p:extLst>
      <p:ext uri="{BB962C8B-B14F-4D97-AF65-F5344CB8AC3E}">
        <p14:creationId xmlns:p14="http://schemas.microsoft.com/office/powerpoint/2010/main" val="38754194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 format to analysis</a:t>
            </a:r>
            <a:endParaRPr lang="en-US" dirty="0"/>
          </a:p>
        </p:txBody>
      </p:sp>
      <p:sp>
        <p:nvSpPr>
          <p:cNvPr id="3" name="Content Placeholder 2"/>
          <p:cNvSpPr>
            <a:spLocks noGrp="1"/>
          </p:cNvSpPr>
          <p:nvPr>
            <p:ph idx="1"/>
          </p:nvPr>
        </p:nvSpPr>
        <p:spPr/>
        <p:txBody>
          <a:bodyPr>
            <a:normAutofit fontScale="92500" lnSpcReduction="20000"/>
          </a:bodyPr>
          <a:lstStyle/>
          <a:p>
            <a:pPr lvl="0">
              <a:buFont typeface="Wingdings" panose="05000000000000000000" pitchFamily="2" charset="2"/>
              <a:buChar char="§"/>
            </a:pPr>
            <a:r>
              <a:rPr lang="en-US" sz="2400" dirty="0"/>
              <a:t>Offer a thesis or topic sentence indicating a basic observation or assertion about the text or passage.</a:t>
            </a:r>
            <a:endParaRPr lang="en-US" sz="1800" dirty="0"/>
          </a:p>
          <a:p>
            <a:pPr lvl="0">
              <a:buFont typeface="Wingdings" panose="05000000000000000000" pitchFamily="2" charset="2"/>
              <a:buChar char="§"/>
            </a:pPr>
            <a:r>
              <a:rPr lang="en-US" sz="2400" dirty="0"/>
              <a:t>Offer a context for the passage without offering too much summary.</a:t>
            </a:r>
            <a:endParaRPr lang="en-US" sz="1800" dirty="0"/>
          </a:p>
          <a:p>
            <a:pPr lvl="0">
              <a:buFont typeface="Wingdings" panose="05000000000000000000" pitchFamily="2" charset="2"/>
              <a:buChar char="§"/>
            </a:pPr>
            <a:r>
              <a:rPr lang="en-US" sz="2400" dirty="0"/>
              <a:t>Cite the passage (using correct format).</a:t>
            </a:r>
            <a:endParaRPr lang="en-US" sz="1800" dirty="0"/>
          </a:p>
          <a:p>
            <a:pPr lvl="0">
              <a:buFont typeface="Wingdings" panose="05000000000000000000" pitchFamily="2" charset="2"/>
              <a:buChar char="§"/>
            </a:pPr>
            <a:r>
              <a:rPr lang="en-US" sz="2400" dirty="0"/>
              <a:t>Then follow the passage with some combination of the following elements:</a:t>
            </a:r>
            <a:endParaRPr lang="en-US" sz="1800" dirty="0"/>
          </a:p>
          <a:p>
            <a:pPr lvl="1"/>
            <a:r>
              <a:rPr lang="en-US" dirty="0"/>
              <a:t>Discuss what happens in the passage and why it is significant to the work as a whole.</a:t>
            </a:r>
            <a:endParaRPr lang="en-US" sz="1400" dirty="0"/>
          </a:p>
          <a:p>
            <a:pPr lvl="1"/>
            <a:r>
              <a:rPr lang="en-US" dirty="0"/>
              <a:t>Consider what is said, particularly subtleties of the imagery and the ideas expressed.</a:t>
            </a:r>
            <a:endParaRPr lang="en-US" sz="1400" dirty="0"/>
          </a:p>
          <a:p>
            <a:pPr lvl="1"/>
            <a:r>
              <a:rPr lang="en-US" dirty="0"/>
              <a:t>Assess how it is said, considering how the word choice, the ordering of ideas, sentence structure, etc., contribute to the meaning of the passage.</a:t>
            </a:r>
            <a:endParaRPr lang="en-US" sz="1400" dirty="0"/>
          </a:p>
          <a:p>
            <a:pPr lvl="1"/>
            <a:r>
              <a:rPr lang="en-US" dirty="0"/>
              <a:t>Explain what it means, tying your analysis of the passage back to the significance of the text as a whole.</a:t>
            </a:r>
            <a:endParaRPr lang="en-US" sz="1400" dirty="0"/>
          </a:p>
          <a:p>
            <a:pPr lvl="0">
              <a:buFont typeface="Wingdings" panose="05000000000000000000" pitchFamily="2" charset="2"/>
              <a:buChar char="§"/>
            </a:pPr>
            <a:r>
              <a:rPr lang="en-US" sz="2400" dirty="0"/>
              <a:t>Repeat the process of context, quotation and analysis with additional support for your thesis or topic sentence.</a:t>
            </a:r>
            <a:endParaRPr lang="en-US" sz="1800" dirty="0"/>
          </a:p>
          <a:p>
            <a:endParaRPr lang="en-US" dirty="0"/>
          </a:p>
        </p:txBody>
      </p:sp>
    </p:spTree>
    <p:extLst>
      <p:ext uri="{BB962C8B-B14F-4D97-AF65-F5344CB8AC3E}">
        <p14:creationId xmlns:p14="http://schemas.microsoft.com/office/powerpoint/2010/main" val="15304640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do you analyze a text?</a:t>
            </a:r>
            <a:endParaRPr lang="en-US"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US" dirty="0"/>
              <a:t>Think carefully about the beginnings and endings of sections of the text, </a:t>
            </a:r>
            <a:r>
              <a:rPr lang="en-US" dirty="0" smtClean="0"/>
              <a:t>and, too</a:t>
            </a:r>
            <a:r>
              <a:rPr lang="en-US" dirty="0"/>
              <a:t>, about the opening and closing of the work as a whole. These </a:t>
            </a:r>
            <a:r>
              <a:rPr lang="en-US" i="1" dirty="0" smtClean="0"/>
              <a:t>privileged positions </a:t>
            </a:r>
            <a:r>
              <a:rPr lang="en-US" dirty="0"/>
              <a:t>in the text usually carry important </a:t>
            </a:r>
            <a:r>
              <a:rPr lang="en-US" dirty="0" smtClean="0"/>
              <a:t>information.</a:t>
            </a:r>
          </a:p>
          <a:p>
            <a:pPr>
              <a:buFont typeface="Wingdings" panose="05000000000000000000" pitchFamily="2" charset="2"/>
              <a:buChar char="§"/>
            </a:pPr>
            <a:r>
              <a:rPr lang="en-US" dirty="0" smtClean="0"/>
              <a:t>Think </a:t>
            </a:r>
            <a:r>
              <a:rPr lang="en-US" dirty="0"/>
              <a:t>carefully about any assertions that the author seems inclined to </a:t>
            </a:r>
            <a:r>
              <a:rPr lang="en-US" i="1" dirty="0"/>
              <a:t>repeat.</a:t>
            </a:r>
          </a:p>
          <a:p>
            <a:pPr>
              <a:buFont typeface="Wingdings" panose="05000000000000000000" pitchFamily="2" charset="2"/>
              <a:buChar char="§"/>
            </a:pPr>
            <a:r>
              <a:rPr lang="en-US" dirty="0" smtClean="0"/>
              <a:t>Look </a:t>
            </a:r>
            <a:r>
              <a:rPr lang="en-US" dirty="0"/>
              <a:t>closely at any </a:t>
            </a:r>
            <a:r>
              <a:rPr lang="en-US" i="1" dirty="0"/>
              <a:t>oppositions or conflicts </a:t>
            </a:r>
            <a:r>
              <a:rPr lang="en-US" dirty="0"/>
              <a:t>that would seem important in </a:t>
            </a:r>
            <a:r>
              <a:rPr lang="en-US" dirty="0" smtClean="0"/>
              <a:t>the writer’s </a:t>
            </a:r>
            <a:r>
              <a:rPr lang="en-US" dirty="0"/>
              <a:t>treatment of the subject matter</a:t>
            </a:r>
            <a:r>
              <a:rPr lang="en-US" dirty="0" smtClean="0"/>
              <a:t>.</a:t>
            </a:r>
          </a:p>
          <a:p>
            <a:pPr>
              <a:buFont typeface="Wingdings" panose="05000000000000000000" pitchFamily="2" charset="2"/>
              <a:buChar char="§"/>
            </a:pPr>
            <a:r>
              <a:rPr lang="en-US" dirty="0"/>
              <a:t>Try to list any </a:t>
            </a:r>
            <a:r>
              <a:rPr lang="en-US" i="1" dirty="0"/>
              <a:t>unstated assumptions </a:t>
            </a:r>
            <a:r>
              <a:rPr lang="en-US" dirty="0"/>
              <a:t>that might guide the author to think </a:t>
            </a:r>
            <a:r>
              <a:rPr lang="en-US" dirty="0" smtClean="0"/>
              <a:t>the way </a:t>
            </a:r>
            <a:r>
              <a:rPr lang="en-US" dirty="0"/>
              <a:t>he or she does. Can you think of anyone who might not share </a:t>
            </a:r>
            <a:r>
              <a:rPr lang="en-US" dirty="0" smtClean="0"/>
              <a:t>these assumptions </a:t>
            </a:r>
            <a:r>
              <a:rPr lang="en-US" dirty="0"/>
              <a:t>and why?</a:t>
            </a:r>
          </a:p>
          <a:p>
            <a:pPr>
              <a:buFont typeface="Wingdings" panose="05000000000000000000" pitchFamily="2" charset="2"/>
              <a:buChar char="§"/>
            </a:pPr>
            <a:r>
              <a:rPr lang="en-US" dirty="0" smtClean="0"/>
              <a:t>Why </a:t>
            </a:r>
            <a:r>
              <a:rPr lang="en-US" dirty="0"/>
              <a:t>did the author choose to </a:t>
            </a:r>
            <a:r>
              <a:rPr lang="en-US" i="1" dirty="0"/>
              <a:t>title </a:t>
            </a:r>
            <a:r>
              <a:rPr lang="en-US" dirty="0"/>
              <a:t>the piece the way he or she did?</a:t>
            </a:r>
            <a:endParaRPr lang="en-US" dirty="0"/>
          </a:p>
        </p:txBody>
      </p:sp>
    </p:spTree>
    <p:extLst>
      <p:ext uri="{BB962C8B-B14F-4D97-AF65-F5344CB8AC3E}">
        <p14:creationId xmlns:p14="http://schemas.microsoft.com/office/powerpoint/2010/main" val="9638033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Analyze a Text</a:t>
            </a:r>
            <a:endParaRPr lang="en-US" dirty="0"/>
          </a:p>
        </p:txBody>
      </p:sp>
      <p:sp>
        <p:nvSpPr>
          <p:cNvPr id="3" name="Content Placeholder 2"/>
          <p:cNvSpPr>
            <a:spLocks noGrp="1"/>
          </p:cNvSpPr>
          <p:nvPr>
            <p:ph idx="1"/>
          </p:nvPr>
        </p:nvSpPr>
        <p:spPr/>
        <p:txBody>
          <a:bodyPr>
            <a:normAutofit lnSpcReduction="10000"/>
          </a:bodyPr>
          <a:lstStyle/>
          <a:p>
            <a:pPr>
              <a:buFont typeface="Wingdings" panose="05000000000000000000" pitchFamily="2" charset="2"/>
              <a:buChar char="§"/>
            </a:pPr>
            <a:r>
              <a:rPr lang="en-US" dirty="0"/>
              <a:t>Always read everything </a:t>
            </a:r>
            <a:r>
              <a:rPr lang="en-US" i="1" dirty="0"/>
              <a:t>more than once</a:t>
            </a:r>
            <a:r>
              <a:rPr lang="en-US" dirty="0"/>
              <a:t>.</a:t>
            </a:r>
          </a:p>
          <a:p>
            <a:pPr>
              <a:buFont typeface="Wingdings" panose="05000000000000000000" pitchFamily="2" charset="2"/>
              <a:buChar char="§"/>
            </a:pPr>
            <a:r>
              <a:rPr lang="en-US" dirty="0" smtClean="0"/>
              <a:t>Always </a:t>
            </a:r>
            <a:r>
              <a:rPr lang="en-US" dirty="0"/>
              <a:t>try to have </a:t>
            </a:r>
            <a:r>
              <a:rPr lang="en-US" i="1" dirty="0"/>
              <a:t>conversations </a:t>
            </a:r>
            <a:r>
              <a:rPr lang="en-US" dirty="0"/>
              <a:t>about the things you read, whether </a:t>
            </a:r>
            <a:r>
              <a:rPr lang="en-US" dirty="0" smtClean="0"/>
              <a:t>with </a:t>
            </a:r>
            <a:r>
              <a:rPr lang="en-US" dirty="0"/>
              <a:t>classmates, friends, or whomever, for all sorts of unexpected insights </a:t>
            </a:r>
            <a:r>
              <a:rPr lang="en-US" dirty="0" smtClean="0"/>
              <a:t>can emerge </a:t>
            </a:r>
            <a:r>
              <a:rPr lang="en-US" dirty="0"/>
              <a:t>in the natural flow of dialogue.</a:t>
            </a:r>
          </a:p>
          <a:p>
            <a:pPr>
              <a:buFont typeface="Wingdings" panose="05000000000000000000" pitchFamily="2" charset="2"/>
              <a:buChar char="§"/>
            </a:pPr>
            <a:r>
              <a:rPr lang="en-US" dirty="0" smtClean="0"/>
              <a:t>Try </a:t>
            </a:r>
            <a:r>
              <a:rPr lang="en-US" dirty="0"/>
              <a:t>to read </a:t>
            </a:r>
            <a:r>
              <a:rPr lang="en-US" dirty="0" err="1"/>
              <a:t>resistently</a:t>
            </a:r>
            <a:r>
              <a:rPr lang="en-US" dirty="0"/>
              <a:t>, to find ways </a:t>
            </a:r>
            <a:r>
              <a:rPr lang="en-US" i="1" dirty="0"/>
              <a:t>to disagree </a:t>
            </a:r>
            <a:r>
              <a:rPr lang="en-US" dirty="0"/>
              <a:t>with or at least to </a:t>
            </a:r>
            <a:r>
              <a:rPr lang="en-US" dirty="0" smtClean="0"/>
              <a:t>complicate the </a:t>
            </a:r>
            <a:r>
              <a:rPr lang="en-US" dirty="0"/>
              <a:t>author’s message.</a:t>
            </a:r>
          </a:p>
          <a:p>
            <a:pPr>
              <a:buFont typeface="Wingdings" panose="05000000000000000000" pitchFamily="2" charset="2"/>
              <a:buChar char="§"/>
            </a:pPr>
            <a:r>
              <a:rPr lang="en-US" dirty="0" smtClean="0"/>
              <a:t>List </a:t>
            </a:r>
            <a:r>
              <a:rPr lang="en-US" dirty="0"/>
              <a:t>as many memorable details in the text and categorize them according </a:t>
            </a:r>
            <a:r>
              <a:rPr lang="en-US" dirty="0" smtClean="0"/>
              <a:t>to Kenneth </a:t>
            </a:r>
            <a:r>
              <a:rPr lang="en-US" dirty="0"/>
              <a:t>Burke’s pentad of “Who-What-When-Where-Why.” And then try </a:t>
            </a:r>
            <a:r>
              <a:rPr lang="en-US" dirty="0" smtClean="0"/>
              <a:t>to link </a:t>
            </a:r>
            <a:r>
              <a:rPr lang="en-US" dirty="0"/>
              <a:t>a detail from one category to a seemingly unrelated detail in </a:t>
            </a:r>
            <a:r>
              <a:rPr lang="en-US" dirty="0" smtClean="0"/>
              <a:t>another category </a:t>
            </a:r>
            <a:r>
              <a:rPr lang="en-US" dirty="0"/>
              <a:t>to evoke a certain resonance between them, the resonance </a:t>
            </a:r>
            <a:r>
              <a:rPr lang="en-US" dirty="0" smtClean="0"/>
              <a:t>of </a:t>
            </a:r>
            <a:r>
              <a:rPr lang="en-US" i="1" dirty="0" smtClean="0"/>
              <a:t>metaphor</a:t>
            </a:r>
            <a:r>
              <a:rPr lang="en-US" i="1" dirty="0"/>
              <a:t>. </a:t>
            </a:r>
            <a:r>
              <a:rPr lang="en-US" dirty="0"/>
              <a:t>As larger and larger metaphoric relations emerge among more </a:t>
            </a:r>
            <a:r>
              <a:rPr lang="en-US" dirty="0" smtClean="0"/>
              <a:t>and more </a:t>
            </a:r>
            <a:r>
              <a:rPr lang="en-US" dirty="0"/>
              <a:t>details, something like the notorious “hidden meaning” of the text </a:t>
            </a:r>
            <a:r>
              <a:rPr lang="en-US" dirty="0" err="1" smtClean="0"/>
              <a:t>willbe</a:t>
            </a:r>
            <a:r>
              <a:rPr lang="en-US" dirty="0" smtClean="0"/>
              <a:t> </a:t>
            </a:r>
            <a:r>
              <a:rPr lang="en-US" dirty="0"/>
              <a:t>revealed.</a:t>
            </a:r>
            <a:endParaRPr lang="en-US" dirty="0"/>
          </a:p>
        </p:txBody>
      </p:sp>
    </p:spTree>
    <p:extLst>
      <p:ext uri="{BB962C8B-B14F-4D97-AF65-F5344CB8AC3E}">
        <p14:creationId xmlns:p14="http://schemas.microsoft.com/office/powerpoint/2010/main" val="23320023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Graphic Organizer for Analysis</a:t>
            </a:r>
            <a:endParaRPr lang="en-US" dirty="0"/>
          </a:p>
        </p:txBody>
      </p:sp>
      <p:pic>
        <p:nvPicPr>
          <p:cNvPr id="1026" name="Picture 2" descr="http://www.nbpts.org/sites/default/files/images/woolf_closereading.jpg"/>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3201068" y="2286000"/>
            <a:ext cx="5366002" cy="4022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456252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analysis of farewell to arms</a:t>
            </a:r>
            <a:endParaRPr lang="en-US" dirty="0"/>
          </a:p>
        </p:txBody>
      </p:sp>
      <p:sp>
        <p:nvSpPr>
          <p:cNvPr id="3" name="Content Placeholder 2"/>
          <p:cNvSpPr>
            <a:spLocks noGrp="1"/>
          </p:cNvSpPr>
          <p:nvPr>
            <p:ph idx="1"/>
          </p:nvPr>
        </p:nvSpPr>
        <p:spPr/>
        <p:txBody>
          <a:bodyPr>
            <a:normAutofit fontScale="92500"/>
          </a:bodyPr>
          <a:lstStyle/>
          <a:p>
            <a:r>
              <a:rPr lang="en-US" dirty="0" smtClean="0"/>
              <a:t>If </a:t>
            </a:r>
            <a:r>
              <a:rPr lang="en-US" dirty="0"/>
              <a:t>one has </a:t>
            </a:r>
            <a:r>
              <a:rPr lang="en-US" dirty="0" smtClean="0"/>
              <a:t>read Farewell to Arms, </a:t>
            </a:r>
            <a:r>
              <a:rPr lang="en-US" dirty="0"/>
              <a:t>they will see the most common occurrence is in the weather pattern: rain. </a:t>
            </a:r>
            <a:r>
              <a:rPr lang="en-US" dirty="0" smtClean="0"/>
              <a:t>It seems </a:t>
            </a:r>
            <a:r>
              <a:rPr lang="en-US" dirty="0"/>
              <a:t>that every time Hemingway brings up the weather in </a:t>
            </a:r>
            <a:r>
              <a:rPr lang="en-US" i="1" dirty="0"/>
              <a:t>A Farewell to </a:t>
            </a:r>
            <a:r>
              <a:rPr lang="en-US" i="1" dirty="0" smtClean="0"/>
              <a:t>Arms</a:t>
            </a:r>
            <a:r>
              <a:rPr lang="en-US" dirty="0" smtClean="0"/>
              <a:t>, </a:t>
            </a:r>
            <a:r>
              <a:rPr lang="en-US" dirty="0"/>
              <a:t>it </a:t>
            </a:r>
            <a:r>
              <a:rPr lang="en-US" dirty="0" smtClean="0"/>
              <a:t>is always </a:t>
            </a:r>
            <a:r>
              <a:rPr lang="en-US" dirty="0"/>
              <a:t>raining. Foster brings up a good reason as to why in Chapter 9 of his novel</a:t>
            </a:r>
            <a:r>
              <a:rPr lang="en-US" dirty="0" smtClean="0"/>
              <a:t>: "</a:t>
            </a:r>
            <a:r>
              <a:rPr lang="en-US" dirty="0"/>
              <a:t>Rain can bring the world back to life… Of course, novelists… generally use </a:t>
            </a:r>
            <a:r>
              <a:rPr lang="en-US" dirty="0" smtClean="0"/>
              <a:t>this function ironically" </a:t>
            </a:r>
            <a:r>
              <a:rPr lang="en-US" dirty="0"/>
              <a:t>(Foster 72</a:t>
            </a:r>
            <a:r>
              <a:rPr lang="en-US" dirty="0" smtClean="0"/>
              <a:t>).  A </a:t>
            </a:r>
            <a:r>
              <a:rPr lang="en-US" dirty="0"/>
              <a:t>Farewell to Arms begins in the summer, when Frederic is living peacefully in the countryside with the other officers. On the first page of the first chapter, the narrator describes the bed of the river, which is shallow and calm. Protruding rocks, “dry and white in the sun” (3), are unsullied by rain and mud, and maintain their white hue, symbolic of their purity--the river bed has yet to be flooded, and it flows along lazily in the summer sun. The rain, and the war, are far away; the artillery flashes in the distance seem benign, “like summer lightning” (3), rather than an actual threat. The narrator, Frederic, remarks that despite these flashes of the distant violence, “the nights were cool and there was not the feeling of a storm coming” (3). The violence is far-off; Frederic reacts to it just as a child who listens to a storm in bed, but snuggles further under the covers and feels safe. The threat seems not apply to him. </a:t>
            </a:r>
          </a:p>
        </p:txBody>
      </p:sp>
    </p:spTree>
    <p:extLst>
      <p:ext uri="{BB962C8B-B14F-4D97-AF65-F5344CB8AC3E}">
        <p14:creationId xmlns:p14="http://schemas.microsoft.com/office/powerpoint/2010/main" val="4704790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analysis of farewell to arms</a:t>
            </a:r>
            <a:endParaRPr lang="en-US" dirty="0"/>
          </a:p>
        </p:txBody>
      </p:sp>
      <p:sp>
        <p:nvSpPr>
          <p:cNvPr id="3" name="Content Placeholder 2"/>
          <p:cNvSpPr>
            <a:spLocks noGrp="1"/>
          </p:cNvSpPr>
          <p:nvPr>
            <p:ph idx="1"/>
          </p:nvPr>
        </p:nvSpPr>
        <p:spPr/>
        <p:txBody>
          <a:bodyPr>
            <a:normAutofit fontScale="92500"/>
          </a:bodyPr>
          <a:lstStyle/>
          <a:p>
            <a:r>
              <a:rPr lang="en-US" dirty="0"/>
              <a:t>As the fighting grows closer and autumn begins to arrive, the land becomes barren and damp: “The vineyards were thin and bare-branched too and all the country was wet and brown and dead with the autumn. There were mists over the river and clouds on the mountain…” (4). The ominous mist and oppressive clouds obscure the summer sun and suck up the heat, depriving the land of life and filling the reader with a sense of </a:t>
            </a:r>
            <a:r>
              <a:rPr lang="en-US" dirty="0" smtClean="0"/>
              <a:t>foreboding. Then</a:t>
            </a:r>
            <a:r>
              <a:rPr lang="en-US" dirty="0"/>
              <a:t>, finally, winter arrives, and at the start of it “came the permanent rain and with the rain came the cholera. But it was checked and in the end only seven # thousand dies of it in the army” (4). The rain is described here are permanent: it is </a:t>
            </a:r>
            <a:r>
              <a:rPr lang="en-US" dirty="0" smtClean="0"/>
              <a:t>all encompassing</a:t>
            </a:r>
            <a:r>
              <a:rPr lang="en-US" dirty="0"/>
              <a:t>, inescapable, and brings with it a disease which effortlessly wipes out vast amounts of soldiers, washing them away as easily as it erodes the dirt. This sentence impresses the reader with a sense of awe—the ease and swiftness with which the rain comes is intimidating. The rain is utterly beyond human control, and the soldiers can do little to protect themselves from its ravages—they are weak and helpless, weighed down by their equipment, totally vulnerable to the awesome power of the indifferent rain.</a:t>
            </a:r>
          </a:p>
        </p:txBody>
      </p:sp>
    </p:spTree>
    <p:extLst>
      <p:ext uri="{BB962C8B-B14F-4D97-AF65-F5344CB8AC3E}">
        <p14:creationId xmlns:p14="http://schemas.microsoft.com/office/powerpoint/2010/main" val="39115302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on </a:t>
            </a:r>
            <a:r>
              <a:rPr lang="en-US" dirty="0" err="1" smtClean="0"/>
              <a:t>james</a:t>
            </a:r>
            <a:r>
              <a:rPr lang="en-US" dirty="0" smtClean="0"/>
              <a:t> </a:t>
            </a:r>
            <a:r>
              <a:rPr lang="en-US" dirty="0" err="1" smtClean="0"/>
              <a:t>mcbride’s</a:t>
            </a:r>
            <a:r>
              <a:rPr lang="en-US" dirty="0" smtClean="0"/>
              <a:t> color of water</a:t>
            </a:r>
            <a:endParaRPr lang="en-US" dirty="0"/>
          </a:p>
        </p:txBody>
      </p:sp>
      <p:sp>
        <p:nvSpPr>
          <p:cNvPr id="3" name="Content Placeholder 2"/>
          <p:cNvSpPr>
            <a:spLocks noGrp="1"/>
          </p:cNvSpPr>
          <p:nvPr>
            <p:ph idx="1"/>
          </p:nvPr>
        </p:nvSpPr>
        <p:spPr/>
        <p:txBody>
          <a:bodyPr>
            <a:normAutofit fontScale="92500" lnSpcReduction="10000"/>
          </a:bodyPr>
          <a:lstStyle/>
          <a:p>
            <a:r>
              <a:rPr lang="en-US" dirty="0"/>
              <a:t>An important difference between James and his mother is their method of dealing with the pain they experience. While James turns inward, his mother Ruth turns outward, starting a new relationship, moving to a different place, keeping herself busy. Ruth herself describes that, even as a young girl, she had an urge to run, to feel the freedom and the movement of her legs pumping as fast as they can (42). As an adult, Ruth still feels the urge to run. Following her second husband’s death, James points out that, “while she </a:t>
            </a:r>
            <a:r>
              <a:rPr lang="en-US" dirty="0" err="1"/>
              <a:t>weebled</a:t>
            </a:r>
            <a:r>
              <a:rPr lang="en-US" dirty="0"/>
              <a:t> and wobbled and leaned, she did not fall. She responded with speed and motion. She would not stop moving” (163). As she biked, walked, rode the bus all over the city, “she kept moving as if her life depended on it, which in some ways it did. She ran, as she had done most of her life, but this time she was running for her own sanity” (164). Ruth’s motion is a pattern of responding to the tragedy in her life. As a girl, she did not sit and think about her abusive father and her trapped life in the Suffolk store. Instead she just left home, moved on, tried something different. She did not analyze the connections between pain and understanding, between action and response, even though she seems to understand them. As an adult, she continues this pattern, although her running is modified by her responsibilities to her children and home.</a:t>
            </a:r>
          </a:p>
          <a:p>
            <a:endParaRPr lang="en-US" dirty="0"/>
          </a:p>
        </p:txBody>
      </p:sp>
    </p:spTree>
    <p:extLst>
      <p:ext uri="{BB962C8B-B14F-4D97-AF65-F5344CB8AC3E}">
        <p14:creationId xmlns:p14="http://schemas.microsoft.com/office/powerpoint/2010/main" val="290367789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263</TotalTime>
  <Words>1464</Words>
  <Application>Microsoft Office PowerPoint</Application>
  <PresentationFormat>Widescreen</PresentationFormat>
  <Paragraphs>36</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Tw Cen MT</vt:lpstr>
      <vt:lpstr>Tw Cen MT Condensed</vt:lpstr>
      <vt:lpstr>Wingdings</vt:lpstr>
      <vt:lpstr>Wingdings 3</vt:lpstr>
      <vt:lpstr>Integral</vt:lpstr>
      <vt:lpstr>How to Analyze text</vt:lpstr>
      <vt:lpstr>What is analysis?</vt:lpstr>
      <vt:lpstr>Basic format to analysis</vt:lpstr>
      <vt:lpstr>How do you analyze a text?</vt:lpstr>
      <vt:lpstr>How to Analyze a Text</vt:lpstr>
      <vt:lpstr>A Graphic Organizer for Analysis</vt:lpstr>
      <vt:lpstr>Sample analysis of farewell to arms</vt:lpstr>
      <vt:lpstr>Sample analysis of farewell to arms</vt:lpstr>
      <vt:lpstr>Sample on james mcbride’s color of water</vt:lpstr>
      <vt:lpstr>Sample on james mcbride’s color of water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Analyze text</dc:title>
  <dc:creator>Opaleski, Kristie</dc:creator>
  <cp:lastModifiedBy>Opaleski, Kristie</cp:lastModifiedBy>
  <cp:revision>15</cp:revision>
  <dcterms:created xsi:type="dcterms:W3CDTF">2017-10-10T13:22:38Z</dcterms:created>
  <dcterms:modified xsi:type="dcterms:W3CDTF">2017-10-10T17:45:55Z</dcterms:modified>
</cp:coreProperties>
</file>